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64" autoAdjust="0"/>
    <p:restoredTop sz="94694" autoAdjust="0"/>
  </p:normalViewPr>
  <p:slideViewPr>
    <p:cSldViewPr snapToGrid="0" snapToObjects="1">
      <p:cViewPr varScale="1">
        <p:scale>
          <a:sx n="121" d="100"/>
          <a:sy n="121" d="100"/>
        </p:scale>
        <p:origin x="1264"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313337-49B3-45F1-92D0-B2D29F650622}"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B6B14322-8C6C-4A60-85FE-33025ADBAF5F}">
      <dgm:prSet/>
      <dgm:spPr/>
      <dgm:t>
        <a:bodyPr/>
        <a:lstStyle/>
        <a:p>
          <a:r>
            <a:rPr lang="en-US" dirty="0"/>
            <a:t>Many important financial models, like modern or mean-variance portfolio theory (MPT) and the capital asset pricing model (CAPM), rest on the assumption that returns of securities are normally distributed. </a:t>
          </a:r>
        </a:p>
      </dgm:t>
    </dgm:pt>
    <dgm:pt modelId="{15EB997A-2DA7-4B01-BD77-AAB34A64EF71}" type="parTrans" cxnId="{A957BBC5-FD17-40AF-9012-B8437E4788C3}">
      <dgm:prSet/>
      <dgm:spPr/>
      <dgm:t>
        <a:bodyPr/>
        <a:lstStyle/>
        <a:p>
          <a:endParaRPr lang="en-US"/>
        </a:p>
      </dgm:t>
    </dgm:pt>
    <dgm:pt modelId="{9EF502F2-1496-45AC-9CA4-A2B9D037939C}" type="sibTrans" cxnId="{A957BBC5-FD17-40AF-9012-B8437E4788C3}">
      <dgm:prSet/>
      <dgm:spPr/>
      <dgm:t>
        <a:bodyPr/>
        <a:lstStyle/>
        <a:p>
          <a:endParaRPr lang="en-US"/>
        </a:p>
      </dgm:t>
    </dgm:pt>
    <dgm:pt modelId="{90818EEA-7C2B-4320-94CA-EBBC78E24169}">
      <dgm:prSet/>
      <dgm:spPr/>
      <dgm:t>
        <a:bodyPr/>
        <a:lstStyle/>
        <a:p>
          <a:r>
            <a:rPr lang="en-US"/>
            <a:t>The normal distribution can be considered the most important distribution in finance and one of the major statistical building blocks of financial theory.</a:t>
          </a:r>
        </a:p>
      </dgm:t>
    </dgm:pt>
    <dgm:pt modelId="{7975B984-9846-4065-9732-52DB2027986E}" type="parTrans" cxnId="{49B54F08-19CE-4258-ABB1-01E9744F8BE3}">
      <dgm:prSet/>
      <dgm:spPr/>
      <dgm:t>
        <a:bodyPr/>
        <a:lstStyle/>
        <a:p>
          <a:endParaRPr lang="en-US"/>
        </a:p>
      </dgm:t>
    </dgm:pt>
    <dgm:pt modelId="{0F700ADB-4DEB-4FA0-A95A-64F78AE53108}" type="sibTrans" cxnId="{49B54F08-19CE-4258-ABB1-01E9744F8BE3}">
      <dgm:prSet/>
      <dgm:spPr/>
      <dgm:t>
        <a:bodyPr/>
        <a:lstStyle/>
        <a:p>
          <a:endParaRPr lang="en-US"/>
        </a:p>
      </dgm:t>
    </dgm:pt>
    <dgm:pt modelId="{BE111DB7-AB62-A34D-A089-810411817246}" type="pres">
      <dgm:prSet presAssocID="{56313337-49B3-45F1-92D0-B2D29F650622}" presName="vert0" presStyleCnt="0">
        <dgm:presLayoutVars>
          <dgm:dir/>
          <dgm:animOne val="branch"/>
          <dgm:animLvl val="lvl"/>
        </dgm:presLayoutVars>
      </dgm:prSet>
      <dgm:spPr/>
    </dgm:pt>
    <dgm:pt modelId="{06E40764-373C-1049-A4A5-422109E49A7F}" type="pres">
      <dgm:prSet presAssocID="{B6B14322-8C6C-4A60-85FE-33025ADBAF5F}" presName="thickLine" presStyleLbl="alignNode1" presStyleIdx="0" presStyleCnt="2"/>
      <dgm:spPr/>
    </dgm:pt>
    <dgm:pt modelId="{B92E5C1F-684C-B54D-AD2B-E25453C17051}" type="pres">
      <dgm:prSet presAssocID="{B6B14322-8C6C-4A60-85FE-33025ADBAF5F}" presName="horz1" presStyleCnt="0"/>
      <dgm:spPr/>
    </dgm:pt>
    <dgm:pt modelId="{4055B7E7-9E7C-F147-A731-77535A9F2499}" type="pres">
      <dgm:prSet presAssocID="{B6B14322-8C6C-4A60-85FE-33025ADBAF5F}" presName="tx1" presStyleLbl="revTx" presStyleIdx="0" presStyleCnt="2"/>
      <dgm:spPr/>
    </dgm:pt>
    <dgm:pt modelId="{EB6C38E1-4411-564C-9131-E58C83E80A3C}" type="pres">
      <dgm:prSet presAssocID="{B6B14322-8C6C-4A60-85FE-33025ADBAF5F}" presName="vert1" presStyleCnt="0"/>
      <dgm:spPr/>
    </dgm:pt>
    <dgm:pt modelId="{C03893B6-E2BA-D445-902E-BC43875E52CA}" type="pres">
      <dgm:prSet presAssocID="{90818EEA-7C2B-4320-94CA-EBBC78E24169}" presName="thickLine" presStyleLbl="alignNode1" presStyleIdx="1" presStyleCnt="2"/>
      <dgm:spPr/>
    </dgm:pt>
    <dgm:pt modelId="{FA3E34CC-A1CC-9344-9A2C-48AF7653D34A}" type="pres">
      <dgm:prSet presAssocID="{90818EEA-7C2B-4320-94CA-EBBC78E24169}" presName="horz1" presStyleCnt="0"/>
      <dgm:spPr/>
    </dgm:pt>
    <dgm:pt modelId="{6B7B7167-F568-3F46-9538-C042862D2465}" type="pres">
      <dgm:prSet presAssocID="{90818EEA-7C2B-4320-94CA-EBBC78E24169}" presName="tx1" presStyleLbl="revTx" presStyleIdx="1" presStyleCnt="2"/>
      <dgm:spPr/>
    </dgm:pt>
    <dgm:pt modelId="{CB1E803B-D82D-654C-82BC-DEF3BE5C2DF0}" type="pres">
      <dgm:prSet presAssocID="{90818EEA-7C2B-4320-94CA-EBBC78E24169}" presName="vert1" presStyleCnt="0"/>
      <dgm:spPr/>
    </dgm:pt>
  </dgm:ptLst>
  <dgm:cxnLst>
    <dgm:cxn modelId="{25BC2F08-3E2C-2E45-A721-12A0F00E5BA7}" type="presOf" srcId="{B6B14322-8C6C-4A60-85FE-33025ADBAF5F}" destId="{4055B7E7-9E7C-F147-A731-77535A9F2499}" srcOrd="0" destOrd="0" presId="urn:microsoft.com/office/officeart/2008/layout/LinedList"/>
    <dgm:cxn modelId="{49B54F08-19CE-4258-ABB1-01E9744F8BE3}" srcId="{56313337-49B3-45F1-92D0-B2D29F650622}" destId="{90818EEA-7C2B-4320-94CA-EBBC78E24169}" srcOrd="1" destOrd="0" parTransId="{7975B984-9846-4065-9732-52DB2027986E}" sibTransId="{0F700ADB-4DEB-4FA0-A95A-64F78AE53108}"/>
    <dgm:cxn modelId="{BC4FB11A-8D68-684F-BA41-07BBD7F8C245}" type="presOf" srcId="{90818EEA-7C2B-4320-94CA-EBBC78E24169}" destId="{6B7B7167-F568-3F46-9538-C042862D2465}" srcOrd="0" destOrd="0" presId="urn:microsoft.com/office/officeart/2008/layout/LinedList"/>
    <dgm:cxn modelId="{D262BC4D-84AA-3B4A-8CE0-0B66ACB236EF}" type="presOf" srcId="{56313337-49B3-45F1-92D0-B2D29F650622}" destId="{BE111DB7-AB62-A34D-A089-810411817246}" srcOrd="0" destOrd="0" presId="urn:microsoft.com/office/officeart/2008/layout/LinedList"/>
    <dgm:cxn modelId="{A957BBC5-FD17-40AF-9012-B8437E4788C3}" srcId="{56313337-49B3-45F1-92D0-B2D29F650622}" destId="{B6B14322-8C6C-4A60-85FE-33025ADBAF5F}" srcOrd="0" destOrd="0" parTransId="{15EB997A-2DA7-4B01-BD77-AAB34A64EF71}" sibTransId="{9EF502F2-1496-45AC-9CA4-A2B9D037939C}"/>
    <dgm:cxn modelId="{B1A5F8B3-4A74-074B-A446-1DCA048966BC}" type="presParOf" srcId="{BE111DB7-AB62-A34D-A089-810411817246}" destId="{06E40764-373C-1049-A4A5-422109E49A7F}" srcOrd="0" destOrd="0" presId="urn:microsoft.com/office/officeart/2008/layout/LinedList"/>
    <dgm:cxn modelId="{3BA02066-DD71-DC4E-8EBC-C42F2125ABD5}" type="presParOf" srcId="{BE111DB7-AB62-A34D-A089-810411817246}" destId="{B92E5C1F-684C-B54D-AD2B-E25453C17051}" srcOrd="1" destOrd="0" presId="urn:microsoft.com/office/officeart/2008/layout/LinedList"/>
    <dgm:cxn modelId="{F3DC6B0F-76A8-0844-B826-C95F260A3108}" type="presParOf" srcId="{B92E5C1F-684C-B54D-AD2B-E25453C17051}" destId="{4055B7E7-9E7C-F147-A731-77535A9F2499}" srcOrd="0" destOrd="0" presId="urn:microsoft.com/office/officeart/2008/layout/LinedList"/>
    <dgm:cxn modelId="{4CBBD9E7-A322-374F-9099-6C32600787A1}" type="presParOf" srcId="{B92E5C1F-684C-B54D-AD2B-E25453C17051}" destId="{EB6C38E1-4411-564C-9131-E58C83E80A3C}" srcOrd="1" destOrd="0" presId="urn:microsoft.com/office/officeart/2008/layout/LinedList"/>
    <dgm:cxn modelId="{28E99FCD-0E72-454C-A3E3-3E3241AEC543}" type="presParOf" srcId="{BE111DB7-AB62-A34D-A089-810411817246}" destId="{C03893B6-E2BA-D445-902E-BC43875E52CA}" srcOrd="2" destOrd="0" presId="urn:microsoft.com/office/officeart/2008/layout/LinedList"/>
    <dgm:cxn modelId="{B1F5121B-559B-3F4E-902B-40EC6D1F97E3}" type="presParOf" srcId="{BE111DB7-AB62-A34D-A089-810411817246}" destId="{FA3E34CC-A1CC-9344-9A2C-48AF7653D34A}" srcOrd="3" destOrd="0" presId="urn:microsoft.com/office/officeart/2008/layout/LinedList"/>
    <dgm:cxn modelId="{5ADE6EFC-4CA4-E74B-8ADA-6D117FCE56B9}" type="presParOf" srcId="{FA3E34CC-A1CC-9344-9A2C-48AF7653D34A}" destId="{6B7B7167-F568-3F46-9538-C042862D2465}" srcOrd="0" destOrd="0" presId="urn:microsoft.com/office/officeart/2008/layout/LinedList"/>
    <dgm:cxn modelId="{DC1C3AF0-EB6F-934D-AA77-B7AF6615E52B}" type="presParOf" srcId="{FA3E34CC-A1CC-9344-9A2C-48AF7653D34A}" destId="{CB1E803B-D82D-654C-82BC-DEF3BE5C2DF0}"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009A8EA-02B9-4E63-86C9-0AA70CB1F647}" type="doc">
      <dgm:prSet loTypeId="urn:microsoft.com/office/officeart/2008/layout/LinedList" loCatId="list" qsTypeId="urn:microsoft.com/office/officeart/2005/8/quickstyle/simple1" qsCatId="simple" csTypeId="urn:microsoft.com/office/officeart/2005/8/colors/colorful2" csCatId="colorful" phldr="1"/>
      <dgm:spPr/>
      <dgm:t>
        <a:bodyPr/>
        <a:lstStyle/>
        <a:p>
          <a:endParaRPr lang="en-US"/>
        </a:p>
      </dgm:t>
    </dgm:pt>
    <dgm:pt modelId="{260DC258-64D9-4998-B429-733C0ED42E13}">
      <dgm:prSet/>
      <dgm:spPr/>
      <dgm:t>
        <a:bodyPr/>
        <a:lstStyle/>
        <a:p>
          <a:r>
            <a:rPr lang="en-US" i="1" dirty="0"/>
            <a:t>Efficient markets hypothesis</a:t>
          </a:r>
          <a:r>
            <a:rPr lang="en-US" dirty="0"/>
            <a:t>: An efficient market is a market where prices reflect all available information, where “all” can be defined more narrowly or more widely (e.g., as in “all publicly available” information vs. including also “only privately available” information). If this hypothesis holds true, then stock prices fluctuate randomly, and returns are normally distributed.</a:t>
          </a:r>
        </a:p>
      </dgm:t>
    </dgm:pt>
    <dgm:pt modelId="{F0DCBFB1-14D7-42E4-B4E6-781C14DA80A7}" type="parTrans" cxnId="{819CA06A-3FB8-4B7F-A4B2-686B5F238C69}">
      <dgm:prSet/>
      <dgm:spPr/>
      <dgm:t>
        <a:bodyPr/>
        <a:lstStyle/>
        <a:p>
          <a:endParaRPr lang="en-US"/>
        </a:p>
      </dgm:t>
    </dgm:pt>
    <dgm:pt modelId="{0406D8C0-7132-4454-A039-D42599D9DA23}" type="sibTrans" cxnId="{819CA06A-3FB8-4B7F-A4B2-686B5F238C69}">
      <dgm:prSet/>
      <dgm:spPr/>
      <dgm:t>
        <a:bodyPr/>
        <a:lstStyle/>
        <a:p>
          <a:endParaRPr lang="en-US"/>
        </a:p>
      </dgm:t>
    </dgm:pt>
    <dgm:pt modelId="{FC856AA9-FFDA-4C59-96BD-DFCBF0E747E6}">
      <dgm:prSet/>
      <dgm:spPr/>
      <dgm:t>
        <a:bodyPr/>
        <a:lstStyle/>
        <a:p>
          <a:r>
            <a:rPr lang="en-US" i="1"/>
            <a:t>Option pricing theory</a:t>
          </a:r>
          <a:r>
            <a:rPr lang="en-US"/>
            <a:t>: Brownian motion is the benchmark model for the modeling of random price movements of financial instruments; the famous Black-Scholes-Merton option pricing formula uses a geometric Brownian motion as the model for a stock’s random price fluctuations over time, leading to log-normally distributed prices and normally distributed returns.</a:t>
          </a:r>
        </a:p>
      </dgm:t>
    </dgm:pt>
    <dgm:pt modelId="{4A26677B-8675-4CFE-9186-A02F5FBA5376}" type="parTrans" cxnId="{3EB1C812-AE23-4825-8BCF-00F4D0E44846}">
      <dgm:prSet/>
      <dgm:spPr/>
      <dgm:t>
        <a:bodyPr/>
        <a:lstStyle/>
        <a:p>
          <a:endParaRPr lang="en-US"/>
        </a:p>
      </dgm:t>
    </dgm:pt>
    <dgm:pt modelId="{0DCB7653-64E3-4E3B-80FD-57C37347EA5F}" type="sibTrans" cxnId="{3EB1C812-AE23-4825-8BCF-00F4D0E44846}">
      <dgm:prSet/>
      <dgm:spPr/>
      <dgm:t>
        <a:bodyPr/>
        <a:lstStyle/>
        <a:p>
          <a:endParaRPr lang="en-US"/>
        </a:p>
      </dgm:t>
    </dgm:pt>
    <dgm:pt modelId="{A36C9664-8DF0-A04D-A7ED-E532B830112C}" type="pres">
      <dgm:prSet presAssocID="{1009A8EA-02B9-4E63-86C9-0AA70CB1F647}" presName="vert0" presStyleCnt="0">
        <dgm:presLayoutVars>
          <dgm:dir/>
          <dgm:animOne val="branch"/>
          <dgm:animLvl val="lvl"/>
        </dgm:presLayoutVars>
      </dgm:prSet>
      <dgm:spPr/>
    </dgm:pt>
    <dgm:pt modelId="{BAF99FA9-48B4-344D-80BC-9423FD019242}" type="pres">
      <dgm:prSet presAssocID="{260DC258-64D9-4998-B429-733C0ED42E13}" presName="thickLine" presStyleLbl="alignNode1" presStyleIdx="0" presStyleCnt="2"/>
      <dgm:spPr/>
    </dgm:pt>
    <dgm:pt modelId="{642E78D9-AFC1-BC4C-9020-B0131B02773D}" type="pres">
      <dgm:prSet presAssocID="{260DC258-64D9-4998-B429-733C0ED42E13}" presName="horz1" presStyleCnt="0"/>
      <dgm:spPr/>
    </dgm:pt>
    <dgm:pt modelId="{78DC0E13-7E47-114B-9CD5-914E9ED4A431}" type="pres">
      <dgm:prSet presAssocID="{260DC258-64D9-4998-B429-733C0ED42E13}" presName="tx1" presStyleLbl="revTx" presStyleIdx="0" presStyleCnt="2"/>
      <dgm:spPr/>
    </dgm:pt>
    <dgm:pt modelId="{83ABA564-F5CC-0947-BCE3-BD9610D428C9}" type="pres">
      <dgm:prSet presAssocID="{260DC258-64D9-4998-B429-733C0ED42E13}" presName="vert1" presStyleCnt="0"/>
      <dgm:spPr/>
    </dgm:pt>
    <dgm:pt modelId="{FFE3B660-AACD-DC45-A559-803F9190112F}" type="pres">
      <dgm:prSet presAssocID="{FC856AA9-FFDA-4C59-96BD-DFCBF0E747E6}" presName="thickLine" presStyleLbl="alignNode1" presStyleIdx="1" presStyleCnt="2"/>
      <dgm:spPr/>
    </dgm:pt>
    <dgm:pt modelId="{495C0AA6-FC11-8140-9F9B-7AA187129FC7}" type="pres">
      <dgm:prSet presAssocID="{FC856AA9-FFDA-4C59-96BD-DFCBF0E747E6}" presName="horz1" presStyleCnt="0"/>
      <dgm:spPr/>
    </dgm:pt>
    <dgm:pt modelId="{8D2A7668-5057-B84C-9FB9-E0014A4288A1}" type="pres">
      <dgm:prSet presAssocID="{FC856AA9-FFDA-4C59-96BD-DFCBF0E747E6}" presName="tx1" presStyleLbl="revTx" presStyleIdx="1" presStyleCnt="2"/>
      <dgm:spPr/>
    </dgm:pt>
    <dgm:pt modelId="{77DBDE99-C6E6-5C42-9535-34069001195F}" type="pres">
      <dgm:prSet presAssocID="{FC856AA9-FFDA-4C59-96BD-DFCBF0E747E6}" presName="vert1" presStyleCnt="0"/>
      <dgm:spPr/>
    </dgm:pt>
  </dgm:ptLst>
  <dgm:cxnLst>
    <dgm:cxn modelId="{3EB1C812-AE23-4825-8BCF-00F4D0E44846}" srcId="{1009A8EA-02B9-4E63-86C9-0AA70CB1F647}" destId="{FC856AA9-FFDA-4C59-96BD-DFCBF0E747E6}" srcOrd="1" destOrd="0" parTransId="{4A26677B-8675-4CFE-9186-A02F5FBA5376}" sibTransId="{0DCB7653-64E3-4E3B-80FD-57C37347EA5F}"/>
    <dgm:cxn modelId="{3CFA5234-5B1F-AA45-97A2-0002451D5C8B}" type="presOf" srcId="{260DC258-64D9-4998-B429-733C0ED42E13}" destId="{78DC0E13-7E47-114B-9CD5-914E9ED4A431}" srcOrd="0" destOrd="0" presId="urn:microsoft.com/office/officeart/2008/layout/LinedList"/>
    <dgm:cxn modelId="{ADFDC669-E382-444F-A255-CCA20CC22CCF}" type="presOf" srcId="{FC856AA9-FFDA-4C59-96BD-DFCBF0E747E6}" destId="{8D2A7668-5057-B84C-9FB9-E0014A4288A1}" srcOrd="0" destOrd="0" presId="urn:microsoft.com/office/officeart/2008/layout/LinedList"/>
    <dgm:cxn modelId="{819CA06A-3FB8-4B7F-A4B2-686B5F238C69}" srcId="{1009A8EA-02B9-4E63-86C9-0AA70CB1F647}" destId="{260DC258-64D9-4998-B429-733C0ED42E13}" srcOrd="0" destOrd="0" parTransId="{F0DCBFB1-14D7-42E4-B4E6-781C14DA80A7}" sibTransId="{0406D8C0-7132-4454-A039-D42599D9DA23}"/>
    <dgm:cxn modelId="{DCD42D83-745C-EF4D-92DC-1BB6CD4C378F}" type="presOf" srcId="{1009A8EA-02B9-4E63-86C9-0AA70CB1F647}" destId="{A36C9664-8DF0-A04D-A7ED-E532B830112C}" srcOrd="0" destOrd="0" presId="urn:microsoft.com/office/officeart/2008/layout/LinedList"/>
    <dgm:cxn modelId="{6B5AC30D-E6A6-5740-82B2-3345481F9340}" type="presParOf" srcId="{A36C9664-8DF0-A04D-A7ED-E532B830112C}" destId="{BAF99FA9-48B4-344D-80BC-9423FD019242}" srcOrd="0" destOrd="0" presId="urn:microsoft.com/office/officeart/2008/layout/LinedList"/>
    <dgm:cxn modelId="{BDEA50FD-701A-EA40-BF21-63CE621DD753}" type="presParOf" srcId="{A36C9664-8DF0-A04D-A7ED-E532B830112C}" destId="{642E78D9-AFC1-BC4C-9020-B0131B02773D}" srcOrd="1" destOrd="0" presId="urn:microsoft.com/office/officeart/2008/layout/LinedList"/>
    <dgm:cxn modelId="{728B0CEC-2C94-B848-924E-53DE6EBEA464}" type="presParOf" srcId="{642E78D9-AFC1-BC4C-9020-B0131B02773D}" destId="{78DC0E13-7E47-114B-9CD5-914E9ED4A431}" srcOrd="0" destOrd="0" presId="urn:microsoft.com/office/officeart/2008/layout/LinedList"/>
    <dgm:cxn modelId="{E3B72E0B-9E2A-724B-9F59-5B2947CE16FF}" type="presParOf" srcId="{642E78D9-AFC1-BC4C-9020-B0131B02773D}" destId="{83ABA564-F5CC-0947-BCE3-BD9610D428C9}" srcOrd="1" destOrd="0" presId="urn:microsoft.com/office/officeart/2008/layout/LinedList"/>
    <dgm:cxn modelId="{91C5F601-FE6A-FB4E-A180-CA684D5E7FF3}" type="presParOf" srcId="{A36C9664-8DF0-A04D-A7ED-E532B830112C}" destId="{FFE3B660-AACD-DC45-A559-803F9190112F}" srcOrd="2" destOrd="0" presId="urn:microsoft.com/office/officeart/2008/layout/LinedList"/>
    <dgm:cxn modelId="{396C7B15-9FA7-D54E-8482-EA3C70B456C9}" type="presParOf" srcId="{A36C9664-8DF0-A04D-A7ED-E532B830112C}" destId="{495C0AA6-FC11-8140-9F9B-7AA187129FC7}" srcOrd="3" destOrd="0" presId="urn:microsoft.com/office/officeart/2008/layout/LinedList"/>
    <dgm:cxn modelId="{2BF21BD0-995D-FC42-9125-3038BE17A988}" type="presParOf" srcId="{495C0AA6-FC11-8140-9F9B-7AA187129FC7}" destId="{8D2A7668-5057-B84C-9FB9-E0014A4288A1}" srcOrd="0" destOrd="0" presId="urn:microsoft.com/office/officeart/2008/layout/LinedList"/>
    <dgm:cxn modelId="{180F1CBE-C1C5-0F48-BCAA-2921F76C212A}" type="presParOf" srcId="{495C0AA6-FC11-8140-9F9B-7AA187129FC7}" destId="{77DBDE99-C6E6-5C42-9535-34069001195F}"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6E40764-373C-1049-A4A5-422109E49A7F}">
      <dsp:nvSpPr>
        <dsp:cNvPr id="0" name=""/>
        <dsp:cNvSpPr/>
      </dsp:nvSpPr>
      <dsp:spPr>
        <a:xfrm>
          <a:off x="0" y="0"/>
          <a:ext cx="4287741"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55B7E7-9E7C-F147-A731-77535A9F2499}">
      <dsp:nvSpPr>
        <dsp:cNvPr id="0" name=""/>
        <dsp:cNvSpPr/>
      </dsp:nvSpPr>
      <dsp:spPr>
        <a:xfrm>
          <a:off x="0" y="0"/>
          <a:ext cx="4287741" cy="21398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dirty="0"/>
            <a:t>Many important financial models, like modern or mean-variance portfolio theory (MPT) and the capital asset pricing model (CAPM), rest on the assumption that returns of securities are normally distributed. </a:t>
          </a:r>
        </a:p>
      </dsp:txBody>
      <dsp:txXfrm>
        <a:off x="0" y="0"/>
        <a:ext cx="4287741" cy="2139854"/>
      </dsp:txXfrm>
    </dsp:sp>
    <dsp:sp modelId="{C03893B6-E2BA-D445-902E-BC43875E52CA}">
      <dsp:nvSpPr>
        <dsp:cNvPr id="0" name=""/>
        <dsp:cNvSpPr/>
      </dsp:nvSpPr>
      <dsp:spPr>
        <a:xfrm>
          <a:off x="0" y="2139854"/>
          <a:ext cx="4287741"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B7B7167-F568-3F46-9538-C042862D2465}">
      <dsp:nvSpPr>
        <dsp:cNvPr id="0" name=""/>
        <dsp:cNvSpPr/>
      </dsp:nvSpPr>
      <dsp:spPr>
        <a:xfrm>
          <a:off x="0" y="2139854"/>
          <a:ext cx="4287741" cy="213985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0010" tIns="80010" rIns="80010" bIns="80010" numCol="1" spcCol="1270" anchor="t" anchorCtr="0">
          <a:noAutofit/>
        </a:bodyPr>
        <a:lstStyle/>
        <a:p>
          <a:pPr marL="0" lvl="0" indent="0" algn="l" defTabSz="933450">
            <a:lnSpc>
              <a:spcPct val="90000"/>
            </a:lnSpc>
            <a:spcBef>
              <a:spcPct val="0"/>
            </a:spcBef>
            <a:spcAft>
              <a:spcPct val="35000"/>
            </a:spcAft>
            <a:buNone/>
          </a:pPr>
          <a:r>
            <a:rPr lang="en-US" sz="2100" kern="1200"/>
            <a:t>The normal distribution can be considered the most important distribution in finance and one of the major statistical building blocks of financial theory.</a:t>
          </a:r>
        </a:p>
      </dsp:txBody>
      <dsp:txXfrm>
        <a:off x="0" y="2139854"/>
        <a:ext cx="4287741" cy="213985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F99FA9-48B4-344D-80BC-9423FD019242}">
      <dsp:nvSpPr>
        <dsp:cNvPr id="0" name=""/>
        <dsp:cNvSpPr/>
      </dsp:nvSpPr>
      <dsp:spPr>
        <a:xfrm>
          <a:off x="0" y="0"/>
          <a:ext cx="4933893" cy="0"/>
        </a:xfrm>
        <a:prstGeom prst="line">
          <a:avLst/>
        </a:prstGeom>
        <a:solidFill>
          <a:schemeClr val="accent2">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8DC0E13-7E47-114B-9CD5-914E9ED4A431}">
      <dsp:nvSpPr>
        <dsp:cNvPr id="0" name=""/>
        <dsp:cNvSpPr/>
      </dsp:nvSpPr>
      <dsp:spPr>
        <a:xfrm>
          <a:off x="0" y="0"/>
          <a:ext cx="4933893" cy="24792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i="1" kern="1200" dirty="0"/>
            <a:t>Efficient markets hypothesis</a:t>
          </a:r>
          <a:r>
            <a:rPr lang="en-US" sz="1800" kern="1200" dirty="0"/>
            <a:t>: An efficient market is a market where prices reflect all available information, where “all” can be defined more narrowly or more widely (e.g., as in “all publicly available” information vs. including also “only privately available” information). If this hypothesis holds true, then stock prices fluctuate randomly, and returns are normally distributed.</a:t>
          </a:r>
        </a:p>
      </dsp:txBody>
      <dsp:txXfrm>
        <a:off x="0" y="0"/>
        <a:ext cx="4933893" cy="2479231"/>
      </dsp:txXfrm>
    </dsp:sp>
    <dsp:sp modelId="{FFE3B660-AACD-DC45-A559-803F9190112F}">
      <dsp:nvSpPr>
        <dsp:cNvPr id="0" name=""/>
        <dsp:cNvSpPr/>
      </dsp:nvSpPr>
      <dsp:spPr>
        <a:xfrm>
          <a:off x="0" y="2479231"/>
          <a:ext cx="4933893" cy="0"/>
        </a:xfrm>
        <a:prstGeom prst="line">
          <a:avLst/>
        </a:prstGeom>
        <a:solidFill>
          <a:schemeClr val="accent2">
            <a:hueOff val="4681519"/>
            <a:satOff val="-5839"/>
            <a:lumOff val="1373"/>
            <a:alphaOff val="0"/>
          </a:schemeClr>
        </a:solidFill>
        <a:ln w="25400" cap="flat" cmpd="sng" algn="ctr">
          <a:solidFill>
            <a:schemeClr val="accent2">
              <a:hueOff val="4681519"/>
              <a:satOff val="-5839"/>
              <a:lumOff val="137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D2A7668-5057-B84C-9FB9-E0014A4288A1}">
      <dsp:nvSpPr>
        <dsp:cNvPr id="0" name=""/>
        <dsp:cNvSpPr/>
      </dsp:nvSpPr>
      <dsp:spPr>
        <a:xfrm>
          <a:off x="0" y="2479231"/>
          <a:ext cx="4933893" cy="247923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68580" rIns="68580" bIns="68580" numCol="1" spcCol="1270" anchor="t" anchorCtr="0">
          <a:noAutofit/>
        </a:bodyPr>
        <a:lstStyle/>
        <a:p>
          <a:pPr marL="0" lvl="0" indent="0" algn="l" defTabSz="800100">
            <a:lnSpc>
              <a:spcPct val="90000"/>
            </a:lnSpc>
            <a:spcBef>
              <a:spcPct val="0"/>
            </a:spcBef>
            <a:spcAft>
              <a:spcPct val="35000"/>
            </a:spcAft>
            <a:buNone/>
          </a:pPr>
          <a:r>
            <a:rPr lang="en-US" sz="1800" i="1" kern="1200"/>
            <a:t>Option pricing theory</a:t>
          </a:r>
          <a:r>
            <a:rPr lang="en-US" sz="1800" kern="1200"/>
            <a:t>: Brownian motion is the benchmark model for the modeling of random price movements of financial instruments; the famous Black-Scholes-Merton option pricing formula uses a geometric Brownian motion as the model for a stock’s random price fluctuations over time, leading to log-normally distributed prices and normally distributed returns.</a:t>
          </a:r>
        </a:p>
      </dsp:txBody>
      <dsp:txXfrm>
        <a:off x="0" y="2479231"/>
        <a:ext cx="4933893" cy="247923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9/27/21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9/27/21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9/27/21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9/27/21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9/27/21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9/27/21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9/27/21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9/27/21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9/27/21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9/27/21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9/27/21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9/27/21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Video 5">
            <a:extLst>
              <a:ext uri="{FF2B5EF4-FFF2-40B4-BE49-F238E27FC236}">
                <a16:creationId xmlns:a16="http://schemas.microsoft.com/office/drawing/2014/main" id="{E81A1156-3604-4554-BEFA-DB652A720A0E}"/>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24786" b="-1"/>
          <a:stretch/>
        </p:blipFill>
        <p:spPr>
          <a:xfrm>
            <a:off x="-2285" y="10"/>
            <a:ext cx="9143999" cy="6857990"/>
          </a:xfrm>
          <a:prstGeom prst="rect">
            <a:avLst/>
          </a:prstGeom>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822960" y="325550"/>
            <a:ext cx="7543800" cy="3574778"/>
          </a:xfrm>
          <a:effectLst>
            <a:outerShdw blurRad="50800" dist="38100" dir="2700000" algn="tl" rotWithShape="0">
              <a:prstClr val="black">
                <a:alpha val="40000"/>
              </a:prstClr>
            </a:outerShdw>
          </a:effectLst>
        </p:spPr>
        <p:txBody>
          <a:bodyPr>
            <a:normAutofit/>
          </a:bodyPr>
          <a:lstStyle/>
          <a:p>
            <a:pPr marL="0" lvl="0" indent="0">
              <a:buNone/>
            </a:pPr>
            <a:r>
              <a:rPr lang="en-US" sz="4500">
                <a:solidFill>
                  <a:srgbClr val="FFFFFF"/>
                </a:solidFill>
              </a:rPr>
              <a:t>Financial Statistics</a:t>
            </a:r>
          </a:p>
        </p:txBody>
      </p:sp>
      <p:sp>
        <p:nvSpPr>
          <p:cNvPr id="3" name="Subtitle 2"/>
          <p:cNvSpPr>
            <a:spLocks noGrp="1"/>
          </p:cNvSpPr>
          <p:nvPr>
            <p:ph type="subTitle" idx="1"/>
          </p:nvPr>
        </p:nvSpPr>
        <p:spPr>
          <a:xfrm>
            <a:off x="825038" y="4072043"/>
            <a:ext cx="7543800" cy="1282707"/>
          </a:xfrm>
          <a:effectLst>
            <a:outerShdw blurRad="50800" dist="38100" dir="2700000" algn="tl" rotWithShape="0">
              <a:prstClr val="black">
                <a:alpha val="40000"/>
              </a:prstClr>
            </a:outerShdw>
          </a:effectLst>
        </p:spPr>
        <p:txBody>
          <a:bodyPr>
            <a:normAutofit/>
          </a:bodyPr>
          <a:lstStyle/>
          <a:p>
            <a:pPr marL="0" lvl="0" indent="0">
              <a:lnSpc>
                <a:spcPct val="90000"/>
              </a:lnSpc>
              <a:buNone/>
            </a:pPr>
            <a:br>
              <a:rPr lang="en-US" sz="2700">
                <a:solidFill>
                  <a:srgbClr val="FFFFFF"/>
                </a:solidFill>
              </a:rPr>
            </a:br>
            <a:br>
              <a:rPr lang="en-US" sz="2700">
                <a:solidFill>
                  <a:srgbClr val="FFFFFF"/>
                </a:solidFill>
              </a:rPr>
            </a:br>
            <a:r>
              <a:rPr lang="en-US" sz="2700">
                <a:solidFill>
                  <a:srgbClr val="FFFFFF"/>
                </a:solidFill>
              </a:rPr>
              <a:t>Data Science for Everyone</a:t>
            </a:r>
          </a:p>
        </p:txBody>
      </p:sp>
      <p:sp>
        <p:nvSpPr>
          <p:cNvPr id="4" name="Date Placeholder 3"/>
          <p:cNvSpPr>
            <a:spLocks noGrp="1"/>
          </p:cNvSpPr>
          <p:nvPr>
            <p:ph type="dt" sz="half" idx="10"/>
          </p:nvPr>
        </p:nvSpPr>
        <p:spPr>
          <a:xfrm>
            <a:off x="628650" y="6356350"/>
            <a:ext cx="2057400" cy="365125"/>
          </a:xfrm>
        </p:spPr>
        <p:txBody>
          <a:bodyPr>
            <a:normAutofit/>
          </a:bodyPr>
          <a:lstStyle/>
          <a:p>
            <a:pPr marL="0" lvl="0" indent="0">
              <a:spcAft>
                <a:spcPts val="600"/>
              </a:spcAft>
              <a:buNone/>
            </a:pPr>
            <a:r>
              <a:rPr lang="en-US">
                <a:solidFill>
                  <a:srgbClr val="FFFFFF"/>
                </a:solidFill>
              </a:rPr>
              <a:t>Fall 2021</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0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6"/>
                                        </p:tgtEl>
                                      </p:cBhvr>
                                    </p:cmd>
                                  </p:childTnLst>
                                </p:cTn>
                              </p:par>
                            </p:childTnLst>
                          </p:cTn>
                        </p:par>
                      </p:childTnLst>
                    </p:cTn>
                  </p:par>
                </p:childTnLst>
              </p:cTn>
              <p:nextCondLst>
                <p:cond evt="onClick" delay="0">
                  <p:tgtEl>
                    <p:spTgt spid="6"/>
                  </p:tgtEl>
                </p:cond>
              </p:nextCondLst>
            </p:seq>
            <p:video>
              <p:cMediaNode mute="1">
                <p:cTn id="12" repeatCount="indefinite" fill="hold" display="0">
                  <p:stCondLst>
                    <p:cond delay="indefinite"/>
                  </p:stCondLst>
                </p:cTn>
                <p:tgtEl>
                  <p:spTgt spid="6"/>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splay stock market numbers">
            <a:extLst>
              <a:ext uri="{FF2B5EF4-FFF2-40B4-BE49-F238E27FC236}">
                <a16:creationId xmlns:a16="http://schemas.microsoft.com/office/drawing/2014/main" id="{CDFAEE0F-E383-44A1-B671-24C828C4FD14}"/>
              </a:ext>
            </a:extLst>
          </p:cNvPr>
          <p:cNvPicPr>
            <a:picLocks noChangeAspect="1"/>
          </p:cNvPicPr>
          <p:nvPr/>
        </p:nvPicPr>
        <p:blipFill rotWithShape="1">
          <a:blip r:embed="rId2"/>
          <a:srcRect l="6081" r="4918" b="-1"/>
          <a:stretch/>
        </p:blipFill>
        <p:spPr>
          <a:xfrm>
            <a:off x="-2285" y="10"/>
            <a:ext cx="9143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2960" y="325550"/>
            <a:ext cx="75438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marL="0" lvl="0" indent="0" algn="ctr" defTabSz="914400">
              <a:lnSpc>
                <a:spcPct val="90000"/>
              </a:lnSpc>
            </a:pPr>
            <a:r>
              <a:rPr lang="en-US" sz="4500">
                <a:solidFill>
                  <a:srgbClr val="FFFFFF"/>
                </a:solidFill>
              </a:rPr>
              <a:t>Normality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20911"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5467" y="681628"/>
            <a:ext cx="846288" cy="847206"/>
            <a:chOff x="668003" y="1684057"/>
            <a:chExt cx="1128382" cy="847206"/>
          </a:xfrm>
        </p:grpSpPr>
        <p:sp>
          <p:nvSpPr>
            <p:cNvPr id="13"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p:cNvSpPr>
            <a:spLocks noGrp="1"/>
          </p:cNvSpPr>
          <p:nvPr>
            <p:ph type="title"/>
          </p:nvPr>
        </p:nvSpPr>
        <p:spPr>
          <a:xfrm>
            <a:off x="575467" y="1166932"/>
            <a:ext cx="2686555" cy="4279709"/>
          </a:xfrm>
        </p:spPr>
        <p:txBody>
          <a:bodyPr anchor="ctr">
            <a:normAutofit/>
          </a:bodyPr>
          <a:lstStyle/>
          <a:p>
            <a:pPr marL="0" lvl="0" indent="0">
              <a:buNone/>
            </a:pPr>
            <a:r>
              <a:rPr lang="en-US" sz="4200">
                <a:solidFill>
                  <a:schemeClr val="bg1"/>
                </a:solidFill>
              </a:rPr>
              <a:t>Normality Tests</a:t>
            </a:r>
          </a:p>
        </p:txBody>
      </p:sp>
      <p:graphicFrame>
        <p:nvGraphicFramePr>
          <p:cNvPr id="16" name="Content Placeholder 2">
            <a:extLst>
              <a:ext uri="{FF2B5EF4-FFF2-40B4-BE49-F238E27FC236}">
                <a16:creationId xmlns:a16="http://schemas.microsoft.com/office/drawing/2014/main" id="{9134901D-CE55-4FCB-AF60-3DEE30DA2867}"/>
              </a:ext>
            </a:extLst>
          </p:cNvPr>
          <p:cNvGraphicFramePr>
            <a:graphicFrameLocks noGrp="1"/>
          </p:cNvGraphicFramePr>
          <p:nvPr>
            <p:ph idx="1"/>
            <p:extLst>
              <p:ext uri="{D42A27DB-BD31-4B8C-83A1-F6EECF244321}">
                <p14:modId xmlns:p14="http://schemas.microsoft.com/office/powerpoint/2010/main" val="290750241"/>
              </p:ext>
            </p:extLst>
          </p:nvPr>
        </p:nvGraphicFramePr>
        <p:xfrm>
          <a:off x="4180398" y="1166933"/>
          <a:ext cx="4287741" cy="42797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 y="0"/>
            <a:ext cx="3490714"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67638" y="637762"/>
            <a:ext cx="2173707" cy="5576770"/>
          </a:xfrm>
        </p:spPr>
        <p:txBody>
          <a:bodyPr anchor="t">
            <a:normAutofit/>
          </a:bodyPr>
          <a:lstStyle/>
          <a:p>
            <a:pPr marL="0" lvl="0" indent="0" algn="l">
              <a:buNone/>
            </a:pPr>
            <a:r>
              <a:rPr lang="en-US" sz="3700">
                <a:solidFill>
                  <a:schemeClr val="bg1"/>
                </a:solidFill>
              </a:rPr>
              <a:t>Normality and Financial Theory</a:t>
            </a:r>
          </a:p>
        </p:txBody>
      </p:sp>
      <p:sp>
        <p:nvSpPr>
          <p:cNvPr id="21" name="Rectangle 20">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89401" y="0"/>
            <a:ext cx="5654591"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8EAE243-3A9F-4A46-B0D9-04C723A8A1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79982" y="643465"/>
            <a:ext cx="3429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mc:AlternateContent xmlns:mc="http://schemas.openxmlformats.org/markup-compatibility/2006">
        <mc:Choice xmlns:a14="http://schemas.microsoft.com/office/drawing/2010/main" Requires="a14">
          <p:sp>
            <p:nvSpPr>
              <p:cNvPr id="3" name="Content Placeholder 2"/>
              <p:cNvSpPr>
                <a:spLocks noGrp="1"/>
              </p:cNvSpPr>
              <p:nvPr>
                <p:ph idx="1"/>
              </p:nvPr>
            </p:nvSpPr>
            <p:spPr>
              <a:xfrm>
                <a:off x="4079982" y="850052"/>
                <a:ext cx="4204029" cy="5326911"/>
              </a:xfrm>
            </p:spPr>
            <p:txBody>
              <a:bodyPr>
                <a:normAutofit/>
              </a:bodyPr>
              <a:lstStyle/>
              <a:p>
                <a:pPr>
                  <a:lnSpc>
                    <a:spcPct val="90000"/>
                  </a:lnSpc>
                </a:pPr>
                <a:r>
                  <a:rPr lang="en-US" sz="1900" i="1" dirty="0"/>
                  <a:t>Portfolio theory</a:t>
                </a:r>
                <a:r>
                  <a:rPr lang="en-US" sz="1900" dirty="0"/>
                  <a:t>: When stock returns are normally distributed, optimal portfolio choice can be cast into a setting where only the (expected) mean return and the variance of the returns (or the volatility) as well as the covariances between different stocks are relevant for an investment decision (i.e., an optimal portfolio composition).</a:t>
                </a:r>
              </a:p>
              <a:p>
                <a:pPr>
                  <a:lnSpc>
                    <a:spcPct val="90000"/>
                  </a:lnSpc>
                </a:pPr>
                <a:r>
                  <a:rPr lang="en-US" sz="1900" i="1" dirty="0"/>
                  <a:t>Capital asset pricing model</a:t>
                </a:r>
                <a:r>
                  <a:rPr lang="en-US" sz="1900" dirty="0"/>
                  <a:t>: Again, when stock returns are normally distributed, prices of single stocks can be elegantly expressed in linear relationship to a broad market index; the relationship is generally expressed by a measure for the co-movement of a single stock with the market index called beta or </a:t>
                </a:r>
                <a14:m>
                  <m:oMath xmlns:m="http://schemas.openxmlformats.org/officeDocument/2006/math">
                    <m:r>
                      <a:rPr lang="en-US" sz="1900">
                        <a:latin typeface="Cambria Math" panose="02040503050406030204" pitchFamily="18" charset="0"/>
                      </a:rPr>
                      <m:t>𝛽</m:t>
                    </m:r>
                  </m:oMath>
                </a14:m>
                <a:r>
                  <a:rPr lang="en-US" sz="1900" dirty="0"/>
                  <a:t>.</a:t>
                </a:r>
              </a:p>
            </p:txBody>
          </p:sp>
        </mc:Choice>
        <mc:Fallback>
          <p:sp>
            <p:nvSpPr>
              <p:cNvPr id="3" name="Content Placeholder 2"/>
              <p:cNvSpPr>
                <a:spLocks noGrp="1" noRot="1" noChangeAspect="1" noMove="1" noResize="1" noEditPoints="1" noAdjustHandles="1" noChangeArrowheads="1" noChangeShapeType="1" noTextEdit="1"/>
              </p:cNvSpPr>
              <p:nvPr>
                <p:ph idx="1"/>
              </p:nvPr>
            </p:nvSpPr>
            <p:spPr>
              <a:xfrm>
                <a:off x="4079982" y="850052"/>
                <a:ext cx="4204029" cy="5326911"/>
              </a:xfrm>
              <a:blipFill>
                <a:blip r:embed="rId2"/>
                <a:stretch>
                  <a:fillRect l="-1205" t="-950" r="-1205"/>
                </a:stretch>
              </a:blipFill>
            </p:spPr>
            <p:txBody>
              <a:bodyPr/>
              <a:lstStyle/>
              <a:p>
                <a:r>
                  <a:rPr lang="en-US">
                    <a:noFill/>
                  </a:rPr>
                  <a:t> </a:t>
                </a:r>
              </a:p>
            </p:txBody>
          </p:sp>
        </mc:Fallback>
      </mc:AlternateContent>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Rectangle 19">
            <a:extLst>
              <a:ext uri="{FF2B5EF4-FFF2-40B4-BE49-F238E27FC236}">
                <a16:creationId xmlns:a16="http://schemas.microsoft.com/office/drawing/2014/main" id="{605494DE-B078-4D87-BB01-C84320618D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9A0576B0-CD8C-4661-95C8-A9F2CE7CDD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3543216" cy="6861324"/>
          </a:xfrm>
          <a:prstGeom prst="rect">
            <a:avLst/>
          </a:prstGeom>
          <a:solidFill>
            <a:srgbClr val="000000">
              <a:alpha val="8039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3FF60E2B-3919-423C-B1FF-56CDE6681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3928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rgbClr val="000000">
              <a:alpha val="3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603504" y="1122363"/>
            <a:ext cx="2481097" cy="2387600"/>
          </a:xfrm>
        </p:spPr>
        <p:txBody>
          <a:bodyPr vert="horz" lIns="91440" tIns="45720" rIns="91440" bIns="45720" rtlCol="0" anchor="b">
            <a:normAutofit/>
          </a:bodyPr>
          <a:lstStyle/>
          <a:p>
            <a:pPr marL="0" lvl="0" indent="0" algn="l" defTabSz="914400">
              <a:lnSpc>
                <a:spcPct val="90000"/>
              </a:lnSpc>
            </a:pPr>
            <a:r>
              <a:rPr lang="en-US" sz="4000" kern="1200">
                <a:solidFill>
                  <a:srgbClr val="FFFFFF"/>
                </a:solidFill>
                <a:latin typeface="+mj-lt"/>
                <a:ea typeface="+mj-ea"/>
                <a:cs typeface="+mj-cs"/>
              </a:rPr>
              <a:t>Normality and Financial Theory</a:t>
            </a:r>
          </a:p>
        </p:txBody>
      </p:sp>
      <p:graphicFrame>
        <p:nvGraphicFramePr>
          <p:cNvPr id="5" name="Content Placeholder 2">
            <a:extLst>
              <a:ext uri="{FF2B5EF4-FFF2-40B4-BE49-F238E27FC236}">
                <a16:creationId xmlns:a16="http://schemas.microsoft.com/office/drawing/2014/main" id="{C0FA81E8-8150-4651-B263-83F2FAD6A7A0}"/>
              </a:ext>
            </a:extLst>
          </p:cNvPr>
          <p:cNvGraphicFramePr>
            <a:graphicFrameLocks noGrp="1"/>
          </p:cNvGraphicFramePr>
          <p:nvPr>
            <p:ph idx="1"/>
            <p:extLst>
              <p:ext uri="{D42A27DB-BD31-4B8C-83A1-F6EECF244321}">
                <p14:modId xmlns:p14="http://schemas.microsoft.com/office/powerpoint/2010/main" val="940393302"/>
              </p:ext>
            </p:extLst>
          </p:nvPr>
        </p:nvGraphicFramePr>
        <p:xfrm>
          <a:off x="3837489" y="933454"/>
          <a:ext cx="4933893" cy="495846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6FD3B99-32DA-4048-B3C2-EC01E6D0FE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C74482E-2E7A-40CD-99C9-7892C8AF9E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1373" cy="6858000"/>
          </a:xfrm>
          <a:custGeom>
            <a:avLst/>
            <a:gdLst>
              <a:gd name="connsiteX0" fmla="*/ 0 w 9415165"/>
              <a:gd name="connsiteY0" fmla="*/ 5940102 h 6858000"/>
              <a:gd name="connsiteX1" fmla="*/ 201903 w 9415165"/>
              <a:gd name="connsiteY1" fmla="*/ 5940608 h 6858000"/>
              <a:gd name="connsiteX2" fmla="*/ 1461907 w 9415165"/>
              <a:gd name="connsiteY2" fmla="*/ 5943766 h 6858000"/>
              <a:gd name="connsiteX3" fmla="*/ 1951874 w 9415165"/>
              <a:gd name="connsiteY3" fmla="*/ 6220822 h 6858000"/>
              <a:gd name="connsiteX4" fmla="*/ 2282833 w 9415165"/>
              <a:gd name="connsiteY4" fmla="*/ 6794059 h 6858000"/>
              <a:gd name="connsiteX5" fmla="*/ 2319750 w 9415165"/>
              <a:gd name="connsiteY5" fmla="*/ 6858000 h 6858000"/>
              <a:gd name="connsiteX6" fmla="*/ 0 w 9415165"/>
              <a:gd name="connsiteY6" fmla="*/ 6858000 h 6858000"/>
              <a:gd name="connsiteX7" fmla="*/ 751947 w 9415165"/>
              <a:gd name="connsiteY7" fmla="*/ 3830686 h 6858000"/>
              <a:gd name="connsiteX8" fmla="*/ 1719258 w 9415165"/>
              <a:gd name="connsiteY8" fmla="*/ 3833112 h 6858000"/>
              <a:gd name="connsiteX9" fmla="*/ 1869462 w 9415165"/>
              <a:gd name="connsiteY9" fmla="*/ 3918046 h 6858000"/>
              <a:gd name="connsiteX10" fmla="*/ 2354170 w 9415165"/>
              <a:gd name="connsiteY10" fmla="*/ 4757586 h 6858000"/>
              <a:gd name="connsiteX11" fmla="*/ 2353672 w 9415165"/>
              <a:gd name="connsiteY11" fmla="*/ 4931947 h 6858000"/>
              <a:gd name="connsiteX12" fmla="*/ 1871068 w 9415165"/>
              <a:gd name="connsiteY12" fmla="*/ 5769061 h 6858000"/>
              <a:gd name="connsiteX13" fmla="*/ 1722931 w 9415165"/>
              <a:gd name="connsiteY13" fmla="*/ 5854589 h 6858000"/>
              <a:gd name="connsiteX14" fmla="*/ 756668 w 9415165"/>
              <a:gd name="connsiteY14" fmla="*/ 5853977 h 6858000"/>
              <a:gd name="connsiteX15" fmla="*/ 605416 w 9415165"/>
              <a:gd name="connsiteY15" fmla="*/ 5767228 h 6858000"/>
              <a:gd name="connsiteX16" fmla="*/ 120708 w 9415165"/>
              <a:gd name="connsiteY16" fmla="*/ 4927690 h 6858000"/>
              <a:gd name="connsiteX17" fmla="*/ 122255 w 9415165"/>
              <a:gd name="connsiteY17" fmla="*/ 4755141 h 6858000"/>
              <a:gd name="connsiteX18" fmla="*/ 603810 w 9415165"/>
              <a:gd name="connsiteY18" fmla="*/ 3916214 h 6858000"/>
              <a:gd name="connsiteX19" fmla="*/ 751947 w 9415165"/>
              <a:gd name="connsiteY19" fmla="*/ 3830686 h 6858000"/>
              <a:gd name="connsiteX20" fmla="*/ 2140871 w 9415165"/>
              <a:gd name="connsiteY20" fmla="*/ 3416093 h 6858000"/>
              <a:gd name="connsiteX21" fmla="*/ 2485012 w 9415165"/>
              <a:gd name="connsiteY21" fmla="*/ 3416957 h 6858000"/>
              <a:gd name="connsiteX22" fmla="*/ 2538451 w 9415165"/>
              <a:gd name="connsiteY22" fmla="*/ 3447174 h 6858000"/>
              <a:gd name="connsiteX23" fmla="*/ 2710898 w 9415165"/>
              <a:gd name="connsiteY23" fmla="*/ 3745860 h 6858000"/>
              <a:gd name="connsiteX24" fmla="*/ 2710720 w 9415165"/>
              <a:gd name="connsiteY24" fmla="*/ 3807893 h 6858000"/>
              <a:gd name="connsiteX25" fmla="*/ 2539024 w 9415165"/>
              <a:gd name="connsiteY25" fmla="*/ 4105714 h 6858000"/>
              <a:gd name="connsiteX26" fmla="*/ 2486319 w 9415165"/>
              <a:gd name="connsiteY26" fmla="*/ 4136144 h 6858000"/>
              <a:gd name="connsiteX27" fmla="*/ 2142549 w 9415165"/>
              <a:gd name="connsiteY27" fmla="*/ 4135926 h 6858000"/>
              <a:gd name="connsiteX28" fmla="*/ 2088738 w 9415165"/>
              <a:gd name="connsiteY28" fmla="*/ 4105063 h 6858000"/>
              <a:gd name="connsiteX29" fmla="*/ 1916292 w 9415165"/>
              <a:gd name="connsiteY29" fmla="*/ 3806378 h 6858000"/>
              <a:gd name="connsiteX30" fmla="*/ 1916843 w 9415165"/>
              <a:gd name="connsiteY30" fmla="*/ 3744990 h 6858000"/>
              <a:gd name="connsiteX31" fmla="*/ 2088166 w 9415165"/>
              <a:gd name="connsiteY31" fmla="*/ 3446523 h 6858000"/>
              <a:gd name="connsiteX32" fmla="*/ 2140871 w 9415165"/>
              <a:gd name="connsiteY32" fmla="*/ 3416093 h 6858000"/>
              <a:gd name="connsiteX33" fmla="*/ 2309207 w 9415165"/>
              <a:gd name="connsiteY33" fmla="*/ 2943824 h 6858000"/>
              <a:gd name="connsiteX34" fmla="*/ 2490927 w 9415165"/>
              <a:gd name="connsiteY34" fmla="*/ 2944279 h 6858000"/>
              <a:gd name="connsiteX35" fmla="*/ 2519144 w 9415165"/>
              <a:gd name="connsiteY35" fmla="*/ 2960236 h 6858000"/>
              <a:gd name="connsiteX36" fmla="*/ 2610202 w 9415165"/>
              <a:gd name="connsiteY36" fmla="*/ 3117952 h 6858000"/>
              <a:gd name="connsiteX37" fmla="*/ 2610107 w 9415165"/>
              <a:gd name="connsiteY37" fmla="*/ 3150708 h 6858000"/>
              <a:gd name="connsiteX38" fmla="*/ 2519446 w 9415165"/>
              <a:gd name="connsiteY38" fmla="*/ 3307968 h 6858000"/>
              <a:gd name="connsiteX39" fmla="*/ 2491617 w 9415165"/>
              <a:gd name="connsiteY39" fmla="*/ 3324035 h 6858000"/>
              <a:gd name="connsiteX40" fmla="*/ 2310094 w 9415165"/>
              <a:gd name="connsiteY40" fmla="*/ 3323920 h 6858000"/>
              <a:gd name="connsiteX41" fmla="*/ 2281679 w 9415165"/>
              <a:gd name="connsiteY41" fmla="*/ 3307623 h 6858000"/>
              <a:gd name="connsiteX42" fmla="*/ 2190623 w 9415165"/>
              <a:gd name="connsiteY42" fmla="*/ 3149908 h 6858000"/>
              <a:gd name="connsiteX43" fmla="*/ 2190913 w 9415165"/>
              <a:gd name="connsiteY43" fmla="*/ 3117492 h 6858000"/>
              <a:gd name="connsiteX44" fmla="*/ 2281378 w 9415165"/>
              <a:gd name="connsiteY44" fmla="*/ 2959891 h 6858000"/>
              <a:gd name="connsiteX45" fmla="*/ 2309207 w 9415165"/>
              <a:gd name="connsiteY45" fmla="*/ 2943824 h 6858000"/>
              <a:gd name="connsiteX46" fmla="*/ 4112874 w 9415165"/>
              <a:gd name="connsiteY46" fmla="*/ 2635904 h 6858000"/>
              <a:gd name="connsiteX47" fmla="*/ 7268230 w 9415165"/>
              <a:gd name="connsiteY47" fmla="*/ 2643815 h 6858000"/>
              <a:gd name="connsiteX48" fmla="*/ 7758196 w 9415165"/>
              <a:gd name="connsiteY48" fmla="*/ 2920870 h 6858000"/>
              <a:gd name="connsiteX49" fmla="*/ 9339309 w 9415165"/>
              <a:gd name="connsiteY49" fmla="*/ 5659439 h 6858000"/>
              <a:gd name="connsiteX50" fmla="*/ 9337678 w 9415165"/>
              <a:gd name="connsiteY50" fmla="*/ 6228205 h 6858000"/>
              <a:gd name="connsiteX51" fmla="*/ 9008157 w 9415165"/>
              <a:gd name="connsiteY51" fmla="*/ 6799787 h 6858000"/>
              <a:gd name="connsiteX52" fmla="*/ 8974598 w 9415165"/>
              <a:gd name="connsiteY52" fmla="*/ 6858000 h 6858000"/>
              <a:gd name="connsiteX53" fmla="*/ 2425403 w 9415165"/>
              <a:gd name="connsiteY53" fmla="*/ 6858000 h 6858000"/>
              <a:gd name="connsiteX54" fmla="*/ 2332089 w 9415165"/>
              <a:gd name="connsiteY54" fmla="*/ 6696379 h 6858000"/>
              <a:gd name="connsiteX55" fmla="*/ 2053773 w 9415165"/>
              <a:gd name="connsiteY55" fmla="*/ 6214321 h 6858000"/>
              <a:gd name="connsiteX56" fmla="*/ 2058819 w 9415165"/>
              <a:gd name="connsiteY56" fmla="*/ 5651469 h 6858000"/>
              <a:gd name="connsiteX57" fmla="*/ 3629647 w 9415165"/>
              <a:gd name="connsiteY57" fmla="*/ 2914896 h 6858000"/>
              <a:gd name="connsiteX58" fmla="*/ 4112874 w 9415165"/>
              <a:gd name="connsiteY58" fmla="*/ 2635904 h 6858000"/>
              <a:gd name="connsiteX59" fmla="*/ 688133 w 9415165"/>
              <a:gd name="connsiteY59" fmla="*/ 2474638 h 6858000"/>
              <a:gd name="connsiteX60" fmla="*/ 1287544 w 9415165"/>
              <a:gd name="connsiteY60" fmla="*/ 2476142 h 6858000"/>
              <a:gd name="connsiteX61" fmla="*/ 1380621 w 9415165"/>
              <a:gd name="connsiteY61" fmla="*/ 2528772 h 6858000"/>
              <a:gd name="connsiteX62" fmla="*/ 1680979 w 9415165"/>
              <a:gd name="connsiteY62" fmla="*/ 3049008 h 6858000"/>
              <a:gd name="connsiteX63" fmla="*/ 1680670 w 9415165"/>
              <a:gd name="connsiteY63" fmla="*/ 3157054 h 6858000"/>
              <a:gd name="connsiteX64" fmla="*/ 1381617 w 9415165"/>
              <a:gd name="connsiteY64" fmla="*/ 3675787 h 6858000"/>
              <a:gd name="connsiteX65" fmla="*/ 1289821 w 9415165"/>
              <a:gd name="connsiteY65" fmla="*/ 3728785 h 6858000"/>
              <a:gd name="connsiteX66" fmla="*/ 691058 w 9415165"/>
              <a:gd name="connsiteY66" fmla="*/ 3728407 h 6858000"/>
              <a:gd name="connsiteX67" fmla="*/ 597332 w 9415165"/>
              <a:gd name="connsiteY67" fmla="*/ 3674651 h 6858000"/>
              <a:gd name="connsiteX68" fmla="*/ 296974 w 9415165"/>
              <a:gd name="connsiteY68" fmla="*/ 3154416 h 6858000"/>
              <a:gd name="connsiteX69" fmla="*/ 297933 w 9415165"/>
              <a:gd name="connsiteY69" fmla="*/ 3047494 h 6858000"/>
              <a:gd name="connsiteX70" fmla="*/ 596337 w 9415165"/>
              <a:gd name="connsiteY70" fmla="*/ 2527637 h 6858000"/>
              <a:gd name="connsiteX71" fmla="*/ 688133 w 9415165"/>
              <a:gd name="connsiteY71" fmla="*/ 2474638 h 6858000"/>
              <a:gd name="connsiteX72" fmla="*/ 2732571 w 9415165"/>
              <a:gd name="connsiteY72" fmla="*/ 2020011 h 6858000"/>
              <a:gd name="connsiteX73" fmla="*/ 3236024 w 9415165"/>
              <a:gd name="connsiteY73" fmla="*/ 2021272 h 6858000"/>
              <a:gd name="connsiteX74" fmla="*/ 3314200 w 9415165"/>
              <a:gd name="connsiteY74" fmla="*/ 2065479 h 6858000"/>
              <a:gd name="connsiteX75" fmla="*/ 3566473 w 9415165"/>
              <a:gd name="connsiteY75" fmla="*/ 2502430 h 6858000"/>
              <a:gd name="connsiteX76" fmla="*/ 3566214 w 9415165"/>
              <a:gd name="connsiteY76" fmla="*/ 2593179 h 6858000"/>
              <a:gd name="connsiteX77" fmla="*/ 3315036 w 9415165"/>
              <a:gd name="connsiteY77" fmla="*/ 3028868 h 6858000"/>
              <a:gd name="connsiteX78" fmla="*/ 3237935 w 9415165"/>
              <a:gd name="connsiteY78" fmla="*/ 3073382 h 6858000"/>
              <a:gd name="connsiteX79" fmla="*/ 2735028 w 9415165"/>
              <a:gd name="connsiteY79" fmla="*/ 3073064 h 6858000"/>
              <a:gd name="connsiteX80" fmla="*/ 2656307 w 9415165"/>
              <a:gd name="connsiteY80" fmla="*/ 3027915 h 6858000"/>
              <a:gd name="connsiteX81" fmla="*/ 2404033 w 9415165"/>
              <a:gd name="connsiteY81" fmla="*/ 2590963 h 6858000"/>
              <a:gd name="connsiteX82" fmla="*/ 2404839 w 9415165"/>
              <a:gd name="connsiteY82" fmla="*/ 2501157 h 6858000"/>
              <a:gd name="connsiteX83" fmla="*/ 2655471 w 9415165"/>
              <a:gd name="connsiteY83" fmla="*/ 2064525 h 6858000"/>
              <a:gd name="connsiteX84" fmla="*/ 2732571 w 9415165"/>
              <a:gd name="connsiteY84" fmla="*/ 2020011 h 6858000"/>
              <a:gd name="connsiteX85" fmla="*/ 3662925 w 9415165"/>
              <a:gd name="connsiteY85" fmla="*/ 0 h 6858000"/>
              <a:gd name="connsiteX86" fmla="*/ 5336547 w 9415165"/>
              <a:gd name="connsiteY86" fmla="*/ 0 h 6858000"/>
              <a:gd name="connsiteX87" fmla="*/ 5342959 w 9415165"/>
              <a:gd name="connsiteY87" fmla="*/ 11106 h 6858000"/>
              <a:gd name="connsiteX88" fmla="*/ 5970700 w 9415165"/>
              <a:gd name="connsiteY88" fmla="*/ 1098387 h 6858000"/>
              <a:gd name="connsiteX89" fmla="*/ 5970044 w 9415165"/>
              <a:gd name="connsiteY89" fmla="*/ 1327785 h 6858000"/>
              <a:gd name="connsiteX90" fmla="*/ 5335110 w 9415165"/>
              <a:gd name="connsiteY90" fmla="*/ 2429135 h 6858000"/>
              <a:gd name="connsiteX91" fmla="*/ 5140211 w 9415165"/>
              <a:gd name="connsiteY91" fmla="*/ 2541659 h 6858000"/>
              <a:gd name="connsiteX92" fmla="*/ 3868947 w 9415165"/>
              <a:gd name="connsiteY92" fmla="*/ 2540855 h 6858000"/>
              <a:gd name="connsiteX93" fmla="*/ 3669952 w 9415165"/>
              <a:gd name="connsiteY93" fmla="*/ 2426726 h 6858000"/>
              <a:gd name="connsiteX94" fmla="*/ 3032246 w 9415165"/>
              <a:gd name="connsiteY94" fmla="*/ 1322186 h 6858000"/>
              <a:gd name="connsiteX95" fmla="*/ 3034282 w 9415165"/>
              <a:gd name="connsiteY95" fmla="*/ 1095172 h 6858000"/>
              <a:gd name="connsiteX96" fmla="*/ 3556318 w 9415165"/>
              <a:gd name="connsiteY96" fmla="*/ 18572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9415165" h="6858000">
                <a:moveTo>
                  <a:pt x="0" y="5940102"/>
                </a:moveTo>
                <a:lnTo>
                  <a:pt x="201903" y="5940608"/>
                </a:lnTo>
                <a:cubicBezTo>
                  <a:pt x="552894" y="5941488"/>
                  <a:pt x="968883" y="5942531"/>
                  <a:pt x="1461907" y="5943766"/>
                </a:cubicBezTo>
                <a:cubicBezTo>
                  <a:pt x="1662934" y="5938113"/>
                  <a:pt x="1852841" y="6049291"/>
                  <a:pt x="1951874" y="6220822"/>
                </a:cubicBezTo>
                <a:cubicBezTo>
                  <a:pt x="1951874" y="6220822"/>
                  <a:pt x="1951874" y="6220822"/>
                  <a:pt x="2282833" y="6794059"/>
                </a:cubicBezTo>
                <a:lnTo>
                  <a:pt x="2319750" y="6858000"/>
                </a:lnTo>
                <a:lnTo>
                  <a:pt x="0" y="6858000"/>
                </a:lnTo>
                <a:close/>
                <a:moveTo>
                  <a:pt x="751947" y="3830686"/>
                </a:moveTo>
                <a:cubicBezTo>
                  <a:pt x="751947" y="3830686"/>
                  <a:pt x="751947" y="3830686"/>
                  <a:pt x="1719258" y="3833112"/>
                </a:cubicBezTo>
                <a:cubicBezTo>
                  <a:pt x="1780885" y="3831380"/>
                  <a:pt x="1839102" y="3865462"/>
                  <a:pt x="1869462" y="3918046"/>
                </a:cubicBezTo>
                <a:cubicBezTo>
                  <a:pt x="1869462" y="3918046"/>
                  <a:pt x="1869462" y="3918046"/>
                  <a:pt x="2354170" y="4757586"/>
                </a:cubicBezTo>
                <a:cubicBezTo>
                  <a:pt x="2385577" y="4811983"/>
                  <a:pt x="2384937" y="4877630"/>
                  <a:pt x="2353672" y="4931947"/>
                </a:cubicBezTo>
                <a:cubicBezTo>
                  <a:pt x="2353672" y="4931947"/>
                  <a:pt x="2353672" y="4931947"/>
                  <a:pt x="1871068" y="5769061"/>
                </a:cubicBezTo>
                <a:cubicBezTo>
                  <a:pt x="1841608" y="5822336"/>
                  <a:pt x="1783799" y="5855711"/>
                  <a:pt x="1722931" y="5854589"/>
                </a:cubicBezTo>
                <a:cubicBezTo>
                  <a:pt x="1722931" y="5854589"/>
                  <a:pt x="1722931" y="5854589"/>
                  <a:pt x="756668" y="5853977"/>
                </a:cubicBezTo>
                <a:cubicBezTo>
                  <a:pt x="693994" y="5853896"/>
                  <a:pt x="636823" y="5821628"/>
                  <a:pt x="605416" y="5767228"/>
                </a:cubicBezTo>
                <a:cubicBezTo>
                  <a:pt x="605416" y="5767228"/>
                  <a:pt x="605416" y="5767228"/>
                  <a:pt x="120708" y="4927690"/>
                </a:cubicBezTo>
                <a:cubicBezTo>
                  <a:pt x="90348" y="4875106"/>
                  <a:pt x="89942" y="4807646"/>
                  <a:pt x="122255" y="4755141"/>
                </a:cubicBezTo>
                <a:cubicBezTo>
                  <a:pt x="122255" y="4755141"/>
                  <a:pt x="122255" y="4755141"/>
                  <a:pt x="603810" y="3916214"/>
                </a:cubicBezTo>
                <a:cubicBezTo>
                  <a:pt x="633271" y="3862939"/>
                  <a:pt x="691080" y="3829563"/>
                  <a:pt x="751947" y="3830686"/>
                </a:cubicBezTo>
                <a:close/>
                <a:moveTo>
                  <a:pt x="2140871" y="3416093"/>
                </a:moveTo>
                <a:cubicBezTo>
                  <a:pt x="2140871" y="3416093"/>
                  <a:pt x="2140871" y="3416093"/>
                  <a:pt x="2485012" y="3416957"/>
                </a:cubicBezTo>
                <a:cubicBezTo>
                  <a:pt x="2506938" y="3416340"/>
                  <a:pt x="2527650" y="3428466"/>
                  <a:pt x="2538451" y="3447174"/>
                </a:cubicBezTo>
                <a:cubicBezTo>
                  <a:pt x="2538451" y="3447174"/>
                  <a:pt x="2538451" y="3447174"/>
                  <a:pt x="2710898" y="3745860"/>
                </a:cubicBezTo>
                <a:cubicBezTo>
                  <a:pt x="2722072" y="3765213"/>
                  <a:pt x="2721844" y="3788568"/>
                  <a:pt x="2710720" y="3807893"/>
                </a:cubicBezTo>
                <a:cubicBezTo>
                  <a:pt x="2710720" y="3807893"/>
                  <a:pt x="2710720" y="3807893"/>
                  <a:pt x="2539024" y="4105714"/>
                </a:cubicBezTo>
                <a:cubicBezTo>
                  <a:pt x="2528542" y="4124669"/>
                  <a:pt x="2507974" y="4136543"/>
                  <a:pt x="2486319" y="4136144"/>
                </a:cubicBezTo>
                <a:cubicBezTo>
                  <a:pt x="2486319" y="4136144"/>
                  <a:pt x="2486319" y="4136144"/>
                  <a:pt x="2142549" y="4135926"/>
                </a:cubicBezTo>
                <a:cubicBezTo>
                  <a:pt x="2120252" y="4135898"/>
                  <a:pt x="2099911" y="4124417"/>
                  <a:pt x="2088738" y="4105063"/>
                </a:cubicBezTo>
                <a:cubicBezTo>
                  <a:pt x="2088738" y="4105063"/>
                  <a:pt x="2088738" y="4105063"/>
                  <a:pt x="1916292" y="3806378"/>
                </a:cubicBezTo>
                <a:cubicBezTo>
                  <a:pt x="1905490" y="3787669"/>
                  <a:pt x="1905346" y="3763670"/>
                  <a:pt x="1916843" y="3744990"/>
                </a:cubicBezTo>
                <a:cubicBezTo>
                  <a:pt x="1916843" y="3744990"/>
                  <a:pt x="1916843" y="3744990"/>
                  <a:pt x="2088166" y="3446523"/>
                </a:cubicBezTo>
                <a:cubicBezTo>
                  <a:pt x="2098648" y="3427568"/>
                  <a:pt x="2119216" y="3415695"/>
                  <a:pt x="2140871" y="3416093"/>
                </a:cubicBezTo>
                <a:close/>
                <a:moveTo>
                  <a:pt x="2309207" y="2943824"/>
                </a:moveTo>
                <a:cubicBezTo>
                  <a:pt x="2309207" y="2943824"/>
                  <a:pt x="2309207" y="2943824"/>
                  <a:pt x="2490927" y="2944279"/>
                </a:cubicBezTo>
                <a:cubicBezTo>
                  <a:pt x="2502505" y="2943955"/>
                  <a:pt x="2513441" y="2950357"/>
                  <a:pt x="2519144" y="2960236"/>
                </a:cubicBezTo>
                <a:cubicBezTo>
                  <a:pt x="2519144" y="2960236"/>
                  <a:pt x="2519144" y="2960236"/>
                  <a:pt x="2610202" y="3117952"/>
                </a:cubicBezTo>
                <a:cubicBezTo>
                  <a:pt x="2616102" y="3128172"/>
                  <a:pt x="2615982" y="3140504"/>
                  <a:pt x="2610107" y="3150708"/>
                </a:cubicBezTo>
                <a:cubicBezTo>
                  <a:pt x="2610107" y="3150708"/>
                  <a:pt x="2610107" y="3150708"/>
                  <a:pt x="2519446" y="3307968"/>
                </a:cubicBezTo>
                <a:cubicBezTo>
                  <a:pt x="2513912" y="3317976"/>
                  <a:pt x="2503051" y="3324246"/>
                  <a:pt x="2491617" y="3324035"/>
                </a:cubicBezTo>
                <a:cubicBezTo>
                  <a:pt x="2491617" y="3324035"/>
                  <a:pt x="2491617" y="3324035"/>
                  <a:pt x="2310094" y="3323920"/>
                </a:cubicBezTo>
                <a:cubicBezTo>
                  <a:pt x="2298321" y="3323905"/>
                  <a:pt x="2287579" y="3317843"/>
                  <a:pt x="2281679" y="3307623"/>
                </a:cubicBezTo>
                <a:cubicBezTo>
                  <a:pt x="2281679" y="3307623"/>
                  <a:pt x="2281679" y="3307623"/>
                  <a:pt x="2190623" y="3149908"/>
                </a:cubicBezTo>
                <a:cubicBezTo>
                  <a:pt x="2184919" y="3140029"/>
                  <a:pt x="2184843" y="3127357"/>
                  <a:pt x="2190913" y="3117492"/>
                </a:cubicBezTo>
                <a:cubicBezTo>
                  <a:pt x="2190913" y="3117492"/>
                  <a:pt x="2190913" y="3117492"/>
                  <a:pt x="2281378" y="2959891"/>
                </a:cubicBezTo>
                <a:cubicBezTo>
                  <a:pt x="2286913" y="2949884"/>
                  <a:pt x="2297773" y="2943613"/>
                  <a:pt x="2309207" y="2943824"/>
                </a:cubicBezTo>
                <a:close/>
                <a:moveTo>
                  <a:pt x="4112874" y="2635904"/>
                </a:moveTo>
                <a:cubicBezTo>
                  <a:pt x="4112874" y="2635904"/>
                  <a:pt x="4112874" y="2635904"/>
                  <a:pt x="7268230" y="2643815"/>
                </a:cubicBezTo>
                <a:cubicBezTo>
                  <a:pt x="7469258" y="2638162"/>
                  <a:pt x="7659163" y="2749340"/>
                  <a:pt x="7758196" y="2920870"/>
                </a:cubicBezTo>
                <a:cubicBezTo>
                  <a:pt x="7758196" y="2920870"/>
                  <a:pt x="7758196" y="2920870"/>
                  <a:pt x="9339309" y="5659439"/>
                </a:cubicBezTo>
                <a:cubicBezTo>
                  <a:pt x="9441758" y="5836884"/>
                  <a:pt x="9439672" y="6051021"/>
                  <a:pt x="9337678" y="6228205"/>
                </a:cubicBezTo>
                <a:cubicBezTo>
                  <a:pt x="9337678" y="6228205"/>
                  <a:pt x="9337678" y="6228205"/>
                  <a:pt x="9008157" y="6799787"/>
                </a:cubicBezTo>
                <a:lnTo>
                  <a:pt x="8974598" y="6858000"/>
                </a:lnTo>
                <a:lnTo>
                  <a:pt x="2425403" y="6858000"/>
                </a:lnTo>
                <a:lnTo>
                  <a:pt x="2332089" y="6696379"/>
                </a:lnTo>
                <a:cubicBezTo>
                  <a:pt x="2245236" y="6545945"/>
                  <a:pt x="2152593" y="6385482"/>
                  <a:pt x="2053773" y="6214321"/>
                </a:cubicBezTo>
                <a:cubicBezTo>
                  <a:pt x="1954740" y="6042790"/>
                  <a:pt x="1953410" y="5822737"/>
                  <a:pt x="2058819" y="5651469"/>
                </a:cubicBezTo>
                <a:cubicBezTo>
                  <a:pt x="2058819" y="5651469"/>
                  <a:pt x="2058819" y="5651469"/>
                  <a:pt x="3629647" y="2914896"/>
                </a:cubicBezTo>
                <a:cubicBezTo>
                  <a:pt x="3725749" y="2741114"/>
                  <a:pt x="3914325" y="2632240"/>
                  <a:pt x="4112874" y="2635904"/>
                </a:cubicBezTo>
                <a:close/>
                <a:moveTo>
                  <a:pt x="688133" y="2474638"/>
                </a:moveTo>
                <a:cubicBezTo>
                  <a:pt x="688133" y="2474638"/>
                  <a:pt x="688133" y="2474638"/>
                  <a:pt x="1287544" y="2476142"/>
                </a:cubicBezTo>
                <a:cubicBezTo>
                  <a:pt x="1325733" y="2475067"/>
                  <a:pt x="1361809" y="2496187"/>
                  <a:pt x="1380621" y="2528772"/>
                </a:cubicBezTo>
                <a:cubicBezTo>
                  <a:pt x="1380621" y="2528772"/>
                  <a:pt x="1380621" y="2528772"/>
                  <a:pt x="1680979" y="3049008"/>
                </a:cubicBezTo>
                <a:cubicBezTo>
                  <a:pt x="1700441" y="3082716"/>
                  <a:pt x="1700045" y="3123395"/>
                  <a:pt x="1680670" y="3157054"/>
                </a:cubicBezTo>
                <a:cubicBezTo>
                  <a:pt x="1680670" y="3157054"/>
                  <a:pt x="1680670" y="3157054"/>
                  <a:pt x="1381617" y="3675787"/>
                </a:cubicBezTo>
                <a:cubicBezTo>
                  <a:pt x="1363361" y="3708799"/>
                  <a:pt x="1327537" y="3729482"/>
                  <a:pt x="1289821" y="3728785"/>
                </a:cubicBezTo>
                <a:cubicBezTo>
                  <a:pt x="1289821" y="3728785"/>
                  <a:pt x="1289821" y="3728785"/>
                  <a:pt x="691058" y="3728407"/>
                </a:cubicBezTo>
                <a:cubicBezTo>
                  <a:pt x="652221" y="3728357"/>
                  <a:pt x="616793" y="3708360"/>
                  <a:pt x="597332" y="3674651"/>
                </a:cubicBezTo>
                <a:cubicBezTo>
                  <a:pt x="597332" y="3674651"/>
                  <a:pt x="597332" y="3674651"/>
                  <a:pt x="296974" y="3154416"/>
                </a:cubicBezTo>
                <a:cubicBezTo>
                  <a:pt x="278161" y="3121831"/>
                  <a:pt x="277908" y="3080029"/>
                  <a:pt x="297933" y="3047494"/>
                </a:cubicBezTo>
                <a:cubicBezTo>
                  <a:pt x="297933" y="3047494"/>
                  <a:pt x="297933" y="3047494"/>
                  <a:pt x="596337" y="2527637"/>
                </a:cubicBezTo>
                <a:cubicBezTo>
                  <a:pt x="614593" y="2494625"/>
                  <a:pt x="650416" y="2473943"/>
                  <a:pt x="688133" y="2474638"/>
                </a:cubicBezTo>
                <a:close/>
                <a:moveTo>
                  <a:pt x="2732571" y="2020011"/>
                </a:moveTo>
                <a:cubicBezTo>
                  <a:pt x="2732571" y="2020011"/>
                  <a:pt x="2732571" y="2020011"/>
                  <a:pt x="3236024" y="2021272"/>
                </a:cubicBezTo>
                <a:cubicBezTo>
                  <a:pt x="3268098" y="2020370"/>
                  <a:pt x="3298399" y="2038110"/>
                  <a:pt x="3314200" y="2065479"/>
                </a:cubicBezTo>
                <a:cubicBezTo>
                  <a:pt x="3314200" y="2065479"/>
                  <a:pt x="3314200" y="2065479"/>
                  <a:pt x="3566473" y="2502430"/>
                </a:cubicBezTo>
                <a:cubicBezTo>
                  <a:pt x="3582820" y="2530741"/>
                  <a:pt x="3582487" y="2564907"/>
                  <a:pt x="3566214" y="2593179"/>
                </a:cubicBezTo>
                <a:cubicBezTo>
                  <a:pt x="3566214" y="2593179"/>
                  <a:pt x="3566214" y="2593179"/>
                  <a:pt x="3315036" y="3028868"/>
                </a:cubicBezTo>
                <a:cubicBezTo>
                  <a:pt x="3299702" y="3056596"/>
                  <a:pt x="3269615" y="3073966"/>
                  <a:pt x="3237935" y="3073382"/>
                </a:cubicBezTo>
                <a:cubicBezTo>
                  <a:pt x="3237935" y="3073382"/>
                  <a:pt x="3237935" y="3073382"/>
                  <a:pt x="2735028" y="3073064"/>
                </a:cubicBezTo>
                <a:cubicBezTo>
                  <a:pt x="2702409" y="3073021"/>
                  <a:pt x="2672652" y="3056226"/>
                  <a:pt x="2656307" y="3027915"/>
                </a:cubicBezTo>
                <a:cubicBezTo>
                  <a:pt x="2656307" y="3027915"/>
                  <a:pt x="2656307" y="3027915"/>
                  <a:pt x="2404033" y="2590963"/>
                </a:cubicBezTo>
                <a:cubicBezTo>
                  <a:pt x="2388231" y="2563595"/>
                  <a:pt x="2388020" y="2528484"/>
                  <a:pt x="2404839" y="2501157"/>
                </a:cubicBezTo>
                <a:cubicBezTo>
                  <a:pt x="2404839" y="2501157"/>
                  <a:pt x="2404839" y="2501157"/>
                  <a:pt x="2655471" y="2064525"/>
                </a:cubicBezTo>
                <a:cubicBezTo>
                  <a:pt x="2670804" y="2036797"/>
                  <a:pt x="2700892" y="2019426"/>
                  <a:pt x="2732571" y="2020011"/>
                </a:cubicBezTo>
                <a:close/>
                <a:moveTo>
                  <a:pt x="3662925" y="0"/>
                </a:moveTo>
                <a:lnTo>
                  <a:pt x="5336547" y="0"/>
                </a:lnTo>
                <a:lnTo>
                  <a:pt x="5342959" y="11106"/>
                </a:lnTo>
                <a:cubicBezTo>
                  <a:pt x="5372852" y="62881"/>
                  <a:pt x="5492421" y="269982"/>
                  <a:pt x="5970700" y="1098387"/>
                </a:cubicBezTo>
                <a:cubicBezTo>
                  <a:pt x="6012021" y="1169956"/>
                  <a:pt x="6011183" y="1256322"/>
                  <a:pt x="5970044" y="1327785"/>
                </a:cubicBezTo>
                <a:cubicBezTo>
                  <a:pt x="5970044" y="1327785"/>
                  <a:pt x="5970044" y="1327785"/>
                  <a:pt x="5335110" y="2429135"/>
                </a:cubicBezTo>
                <a:cubicBezTo>
                  <a:pt x="5296350" y="2499226"/>
                  <a:pt x="5220291" y="2543137"/>
                  <a:pt x="5140211" y="2541659"/>
                </a:cubicBezTo>
                <a:cubicBezTo>
                  <a:pt x="5140211" y="2541659"/>
                  <a:pt x="5140211" y="2541659"/>
                  <a:pt x="3868947" y="2540855"/>
                </a:cubicBezTo>
                <a:cubicBezTo>
                  <a:pt x="3786490" y="2540750"/>
                  <a:pt x="3711273" y="2498294"/>
                  <a:pt x="3669952" y="2426726"/>
                </a:cubicBezTo>
                <a:cubicBezTo>
                  <a:pt x="3669952" y="2426726"/>
                  <a:pt x="3669952" y="2426726"/>
                  <a:pt x="3032246" y="1322186"/>
                </a:cubicBezTo>
                <a:cubicBezTo>
                  <a:pt x="2992303" y="1253003"/>
                  <a:pt x="2991768" y="1164250"/>
                  <a:pt x="3034282" y="1095172"/>
                </a:cubicBezTo>
                <a:cubicBezTo>
                  <a:pt x="3034282" y="1095172"/>
                  <a:pt x="3034282" y="1095172"/>
                  <a:pt x="3556318" y="185723"/>
                </a:cubicBezTo>
                <a:close/>
              </a:path>
            </a:pathLst>
          </a:custGeom>
          <a:solidFill>
            <a:schemeClr val="tx1">
              <a:lumMod val="50000"/>
              <a:lumOff val="5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FBB1362E-4699-426B-8D02-4F7CE6DA93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626779" y="1090549"/>
            <a:ext cx="4185751" cy="4278755"/>
            <a:chOff x="6169039" y="142050"/>
            <a:chExt cx="5581001" cy="4278755"/>
          </a:xfrm>
        </p:grpSpPr>
        <p:sp>
          <p:nvSpPr>
            <p:cNvPr id="13" name="Freeform: Shape 12">
              <a:extLst>
                <a:ext uri="{FF2B5EF4-FFF2-40B4-BE49-F238E27FC236}">
                  <a16:creationId xmlns:a16="http://schemas.microsoft.com/office/drawing/2014/main" id="{BEFB93E7-8C93-4FE1-953B-9F55FCCEAF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820162" y="-509073"/>
              <a:ext cx="4278755" cy="5581001"/>
            </a:xfrm>
            <a:custGeom>
              <a:avLst/>
              <a:gdLst>
                <a:gd name="connsiteX0" fmla="*/ 4278755 w 4278755"/>
                <a:gd name="connsiteY0" fmla="*/ 309054 h 5581001"/>
                <a:gd name="connsiteX1" fmla="*/ 4278755 w 4278755"/>
                <a:gd name="connsiteY1" fmla="*/ 1005863 h 5581001"/>
                <a:gd name="connsiteX2" fmla="*/ 4278755 w 4278755"/>
                <a:gd name="connsiteY2" fmla="*/ 4575137 h 5581001"/>
                <a:gd name="connsiteX3" fmla="*/ 4278755 w 4278755"/>
                <a:gd name="connsiteY3" fmla="*/ 5271947 h 5581001"/>
                <a:gd name="connsiteX4" fmla="*/ 3969701 w 4278755"/>
                <a:gd name="connsiteY4" fmla="*/ 5581001 h 5581001"/>
                <a:gd name="connsiteX5" fmla="*/ 309054 w 4278755"/>
                <a:gd name="connsiteY5" fmla="*/ 5581001 h 5581001"/>
                <a:gd name="connsiteX6" fmla="*/ 0 w 4278755"/>
                <a:gd name="connsiteY6" fmla="*/ 5271946 h 5581001"/>
                <a:gd name="connsiteX7" fmla="*/ 0 w 4278755"/>
                <a:gd name="connsiteY7" fmla="*/ 4575136 h 5581001"/>
                <a:gd name="connsiteX8" fmla="*/ 0 w 4278755"/>
                <a:gd name="connsiteY8" fmla="*/ 1005863 h 5581001"/>
                <a:gd name="connsiteX9" fmla="*/ 0 w 4278755"/>
                <a:gd name="connsiteY9" fmla="*/ 309054 h 5581001"/>
                <a:gd name="connsiteX10" fmla="*/ 309054 w 4278755"/>
                <a:gd name="connsiteY10" fmla="*/ 0 h 5581001"/>
                <a:gd name="connsiteX11" fmla="*/ 3969701 w 4278755"/>
                <a:gd name="connsiteY11" fmla="*/ 0 h 5581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78755" h="5581001">
                  <a:moveTo>
                    <a:pt x="4278755" y="309054"/>
                  </a:moveTo>
                  <a:lnTo>
                    <a:pt x="4278755" y="1005863"/>
                  </a:lnTo>
                  <a:lnTo>
                    <a:pt x="4278755" y="4575137"/>
                  </a:lnTo>
                  <a:lnTo>
                    <a:pt x="4278755" y="5271947"/>
                  </a:lnTo>
                  <a:lnTo>
                    <a:pt x="3969701" y="5581001"/>
                  </a:lnTo>
                  <a:lnTo>
                    <a:pt x="309054" y="5581001"/>
                  </a:lnTo>
                  <a:lnTo>
                    <a:pt x="0" y="5271946"/>
                  </a:lnTo>
                  <a:lnTo>
                    <a:pt x="0" y="4575136"/>
                  </a:lnTo>
                  <a:lnTo>
                    <a:pt x="0" y="1005863"/>
                  </a:lnTo>
                  <a:lnTo>
                    <a:pt x="0" y="309054"/>
                  </a:lnTo>
                  <a:lnTo>
                    <a:pt x="309054" y="0"/>
                  </a:lnTo>
                  <a:lnTo>
                    <a:pt x="3969701"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3B60422C-70D6-488F-8CE4-C3299AD795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6902139" y="-425197"/>
              <a:ext cx="4114800" cy="5413248"/>
            </a:xfrm>
            <a:custGeom>
              <a:avLst/>
              <a:gdLst>
                <a:gd name="connsiteX0" fmla="*/ 4278755 w 4278755"/>
                <a:gd name="connsiteY0" fmla="*/ 309054 h 5581001"/>
                <a:gd name="connsiteX1" fmla="*/ 4278755 w 4278755"/>
                <a:gd name="connsiteY1" fmla="*/ 1005863 h 5581001"/>
                <a:gd name="connsiteX2" fmla="*/ 4278755 w 4278755"/>
                <a:gd name="connsiteY2" fmla="*/ 4575137 h 5581001"/>
                <a:gd name="connsiteX3" fmla="*/ 4278755 w 4278755"/>
                <a:gd name="connsiteY3" fmla="*/ 5271947 h 5581001"/>
                <a:gd name="connsiteX4" fmla="*/ 3969701 w 4278755"/>
                <a:gd name="connsiteY4" fmla="*/ 5581001 h 5581001"/>
                <a:gd name="connsiteX5" fmla="*/ 309054 w 4278755"/>
                <a:gd name="connsiteY5" fmla="*/ 5581001 h 5581001"/>
                <a:gd name="connsiteX6" fmla="*/ 0 w 4278755"/>
                <a:gd name="connsiteY6" fmla="*/ 5271946 h 5581001"/>
                <a:gd name="connsiteX7" fmla="*/ 0 w 4278755"/>
                <a:gd name="connsiteY7" fmla="*/ 4575136 h 5581001"/>
                <a:gd name="connsiteX8" fmla="*/ 0 w 4278755"/>
                <a:gd name="connsiteY8" fmla="*/ 1005863 h 5581001"/>
                <a:gd name="connsiteX9" fmla="*/ 0 w 4278755"/>
                <a:gd name="connsiteY9" fmla="*/ 309054 h 5581001"/>
                <a:gd name="connsiteX10" fmla="*/ 309054 w 4278755"/>
                <a:gd name="connsiteY10" fmla="*/ 0 h 5581001"/>
                <a:gd name="connsiteX11" fmla="*/ 3969701 w 4278755"/>
                <a:gd name="connsiteY11" fmla="*/ 0 h 5581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78755" h="5581001">
                  <a:moveTo>
                    <a:pt x="4278755" y="309054"/>
                  </a:moveTo>
                  <a:lnTo>
                    <a:pt x="4278755" y="1005863"/>
                  </a:lnTo>
                  <a:lnTo>
                    <a:pt x="4278755" y="4575137"/>
                  </a:lnTo>
                  <a:lnTo>
                    <a:pt x="4278755" y="5271947"/>
                  </a:lnTo>
                  <a:lnTo>
                    <a:pt x="3969701" y="5581001"/>
                  </a:lnTo>
                  <a:lnTo>
                    <a:pt x="309054" y="5581001"/>
                  </a:lnTo>
                  <a:lnTo>
                    <a:pt x="0" y="5271946"/>
                  </a:lnTo>
                  <a:lnTo>
                    <a:pt x="0" y="4575136"/>
                  </a:lnTo>
                  <a:lnTo>
                    <a:pt x="0" y="1005863"/>
                  </a:lnTo>
                  <a:lnTo>
                    <a:pt x="0" y="309054"/>
                  </a:lnTo>
                  <a:lnTo>
                    <a:pt x="309054" y="0"/>
                  </a:lnTo>
                  <a:lnTo>
                    <a:pt x="3969701" y="0"/>
                  </a:lnTo>
                  <a:close/>
                </a:path>
              </a:pathLst>
            </a:cu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p:cNvSpPr>
            <a:spLocks noGrp="1"/>
          </p:cNvSpPr>
          <p:nvPr>
            <p:ph type="title"/>
          </p:nvPr>
        </p:nvSpPr>
        <p:spPr>
          <a:xfrm>
            <a:off x="4918638" y="1432731"/>
            <a:ext cx="3584735" cy="1240208"/>
          </a:xfrm>
        </p:spPr>
        <p:txBody>
          <a:bodyPr>
            <a:normAutofit/>
          </a:bodyPr>
          <a:lstStyle/>
          <a:p>
            <a:pPr marL="0" lvl="0" indent="0">
              <a:buNone/>
            </a:pPr>
            <a:r>
              <a:rPr lang="en-US" sz="3500">
                <a:solidFill>
                  <a:schemeClr val="bg1"/>
                </a:solidFill>
              </a:rPr>
              <a:t>Benchmark Case</a:t>
            </a:r>
          </a:p>
        </p:txBody>
      </p:sp>
      <p:sp>
        <p:nvSpPr>
          <p:cNvPr id="3" name="Content Placeholder 2"/>
          <p:cNvSpPr>
            <a:spLocks noGrp="1"/>
          </p:cNvSpPr>
          <p:nvPr>
            <p:ph idx="1"/>
          </p:nvPr>
        </p:nvSpPr>
        <p:spPr>
          <a:xfrm>
            <a:off x="4919869" y="2754916"/>
            <a:ext cx="3583505" cy="2261936"/>
          </a:xfrm>
        </p:spPr>
        <p:txBody>
          <a:bodyPr>
            <a:normAutofit/>
          </a:bodyPr>
          <a:lstStyle/>
          <a:p>
            <a:pPr marL="0" lvl="0" indent="0">
              <a:buNone/>
            </a:pPr>
            <a:r>
              <a:rPr lang="en-US" sz="1700">
                <a:solidFill>
                  <a:schemeClr val="bg1"/>
                </a:solidFill>
              </a:rPr>
              <a:t>To set the stage for further analyses, the analysis starts with the geometric Brownian motion as one of the canonical stochastic processes used in financial modeling.</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352</Words>
  <Application>Microsoft Macintosh PowerPoint</Application>
  <PresentationFormat>On-screen Show (4:3)</PresentationFormat>
  <Paragraphs>15</Paragraphs>
  <Slides>6</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Cambria Math</vt:lpstr>
      <vt:lpstr>Office Theme</vt:lpstr>
      <vt:lpstr>Financial Statistics</vt:lpstr>
      <vt:lpstr>Normality</vt:lpstr>
      <vt:lpstr>Normality Tests</vt:lpstr>
      <vt:lpstr>Normality and Financial Theory</vt:lpstr>
      <vt:lpstr>Normality and Financial Theory</vt:lpstr>
      <vt:lpstr>Benchmark Case</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Office PowerPoint</Application>
  <PresentationFormat>On-screen Show (4:3)</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Financial Statistics</dc:title>
  <dc:creator>Data Science for Everyone</dc:creator>
  <cp:keywords/>
  <cp:lastModifiedBy>REED MARKUM L</cp:lastModifiedBy>
  <cp:revision>1</cp:revision>
  <dcterms:created xsi:type="dcterms:W3CDTF">2021-09-27T20:50:44Z</dcterms:created>
  <dcterms:modified xsi:type="dcterms:W3CDTF">2021-09-27T21:02:41Z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ate">
    <vt:lpwstr>Fall 2021</vt:lpwstr>
  </property>
  <property fmtid="{D5CDD505-2E9C-101B-9397-08002B2CF9AE}" pid="3" name="output">
    <vt:lpwstr>powerpoint_presentation</vt:lpwstr>
  </property>
</Properties>
</file>